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479" r:id="rId3"/>
    <p:sldId id="536" r:id="rId4"/>
    <p:sldId id="537" r:id="rId5"/>
    <p:sldId id="538" r:id="rId6"/>
    <p:sldId id="539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FF"/>
    <a:srgbClr val="E94520"/>
    <a:srgbClr val="CCCC00"/>
    <a:srgbClr val="FFFF66"/>
    <a:srgbClr val="92D050"/>
    <a:srgbClr val="DDDDDD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5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42" y="62"/>
      </p:cViewPr>
      <p:guideLst>
        <p:guide orient="horz" pos="228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5EC19B-07DC-421C-BEB8-64375A8C71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0A80AD-D98B-4342-8FAD-CAB5BE83A66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仿宋" panose="02010609060101010101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仿宋" panose="02010609060101010101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仿宋" panose="02010609060101010101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仿宋" panose="02010609060101010101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仿宋" panose="020106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仿宋" panose="02010609060101010101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仿宋" panose="020106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仿宋" panose="020106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仿宋" panose="020106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仿宋" panose="02010609060101010101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仿宋" panose="02010609060101010101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仿宋" panose="02010609060101010101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仿宋" panose="02010609060101010101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仿宋" panose="02010609060101010101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仿宋" panose="02010609060101010101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文本框 49"/>
          <p:cNvSpPr txBox="1"/>
          <p:nvPr/>
        </p:nvSpPr>
        <p:spPr>
          <a:xfrm>
            <a:off x="2883963" y="2688011"/>
            <a:ext cx="2531773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2060"/>
                </a:solidFill>
              </a:rPr>
              <a:t>行业与市场</a:t>
            </a:r>
            <a:endParaRPr lang="en-US" altLang="zh-CN" sz="3600" b="1" dirty="0">
              <a:solidFill>
                <a:srgbClr val="002060"/>
              </a:solidFill>
            </a:endParaRPr>
          </a:p>
        </p:txBody>
      </p:sp>
      <p:sp>
        <p:nvSpPr>
          <p:cNvPr id="38" name="文本框 49"/>
          <p:cNvSpPr txBox="1"/>
          <p:nvPr/>
        </p:nvSpPr>
        <p:spPr>
          <a:xfrm>
            <a:off x="2883963" y="4795106"/>
            <a:ext cx="2531773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2060"/>
                </a:solidFill>
              </a:rPr>
              <a:t>团队与运营</a:t>
            </a:r>
            <a:endParaRPr lang="zh-CN" altLang="en-US" sz="3600" b="1" dirty="0">
              <a:solidFill>
                <a:srgbClr val="002060"/>
              </a:solidFill>
            </a:endParaRPr>
          </a:p>
        </p:txBody>
      </p:sp>
      <p:sp>
        <p:nvSpPr>
          <p:cNvPr id="57" name="文本框 49"/>
          <p:cNvSpPr txBox="1"/>
          <p:nvPr/>
        </p:nvSpPr>
        <p:spPr>
          <a:xfrm>
            <a:off x="7588484" y="2688011"/>
            <a:ext cx="2531773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2060"/>
                </a:solidFill>
              </a:rPr>
              <a:t>技术与产品</a:t>
            </a:r>
            <a:endParaRPr lang="zh-CN" altLang="en-US" sz="3600" b="1" dirty="0">
              <a:solidFill>
                <a:srgbClr val="002060"/>
              </a:solidFill>
            </a:endParaRPr>
          </a:p>
        </p:txBody>
      </p:sp>
      <p:sp>
        <p:nvSpPr>
          <p:cNvPr id="63" name="文本框 49"/>
          <p:cNvSpPr txBox="1"/>
          <p:nvPr/>
        </p:nvSpPr>
        <p:spPr>
          <a:xfrm>
            <a:off x="7588484" y="4795106"/>
            <a:ext cx="2531773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2060"/>
                </a:solidFill>
              </a:rPr>
              <a:t>财务与战略</a:t>
            </a:r>
            <a:endParaRPr lang="zh-CN" altLang="en-US" sz="3600" b="1" dirty="0">
              <a:solidFill>
                <a:srgbClr val="002060"/>
              </a:solidFill>
            </a:endParaRPr>
          </a:p>
        </p:txBody>
      </p:sp>
      <p:sp>
        <p:nvSpPr>
          <p:cNvPr id="29" name="文本框 57"/>
          <p:cNvSpPr txBox="1"/>
          <p:nvPr/>
        </p:nvSpPr>
        <p:spPr>
          <a:xfrm>
            <a:off x="2251981" y="803966"/>
            <a:ext cx="2343125" cy="1177290"/>
          </a:xfrm>
          <a:prstGeom prst="rect">
            <a:avLst/>
          </a:prstGeom>
          <a:noFill/>
        </p:spPr>
        <p:txBody>
          <a:bodyPr wrap="square" lIns="91406" tIns="45703" rIns="91406" bIns="45703" rtlCol="0">
            <a:spAutoFit/>
          </a:bodyPr>
          <a:lstStyle/>
          <a:p>
            <a:r>
              <a:rPr lang="zh-CN" altLang="en-US" sz="4000" dirty="0">
                <a:latin typeface="仿宋" panose="02010609060101010101" charset="-122"/>
                <a:ea typeface="仿宋" panose="02010609060101010101" charset="-122"/>
              </a:rPr>
              <a:t>目   录  </a:t>
            </a:r>
            <a:r>
              <a:rPr lang="en-US" altLang="zh-CN" sz="3065" dirty="0">
                <a:latin typeface="仿宋" panose="02010609060101010101" charset="-122"/>
                <a:ea typeface="仿宋" panose="02010609060101010101" charset="-122"/>
              </a:rPr>
              <a:t>ONTENTS</a:t>
            </a:r>
            <a:endParaRPr lang="zh-CN" altLang="en-US" sz="3065" dirty="0">
              <a:latin typeface="仿宋" panose="02010609060101010101" charset="-122"/>
              <a:ea typeface="仿宋" panose="02010609060101010101" charset="-122"/>
              <a:sym typeface="Impact" panose="020B080603090205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38783" y="896132"/>
            <a:ext cx="1276299" cy="9852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3" tIns="60927" rIns="121853" bIns="60927" rtlCol="0" anchor="ctr"/>
          <a:lstStyle/>
          <a:p>
            <a:pPr algn="ctr"/>
            <a:r>
              <a:rPr lang="en-US" altLang="zh-CN" sz="6000" dirty="0">
                <a:latin typeface="仿宋" panose="02010609060101010101" charset="-122"/>
                <a:ea typeface="仿宋" panose="02010609060101010101" charset="-122"/>
              </a:rPr>
              <a:t>C</a:t>
            </a:r>
            <a:endParaRPr lang="zh-CN" altLang="en-US" sz="6000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800725" y="2559880"/>
            <a:ext cx="902592" cy="902592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01</a:t>
            </a:r>
            <a:endParaRPr lang="zh-CN" altLang="en-US" sz="3200" dirty="0"/>
          </a:p>
        </p:txBody>
      </p:sp>
      <p:sp>
        <p:nvSpPr>
          <p:cNvPr id="41" name="椭圆 40"/>
          <p:cNvSpPr/>
          <p:nvPr/>
        </p:nvSpPr>
        <p:spPr>
          <a:xfrm>
            <a:off x="6679620" y="2559880"/>
            <a:ext cx="902592" cy="902592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02</a:t>
            </a:r>
            <a:endParaRPr lang="zh-CN" altLang="en-US" sz="3200" dirty="0"/>
          </a:p>
        </p:txBody>
      </p:sp>
      <p:sp>
        <p:nvSpPr>
          <p:cNvPr id="42" name="椭圆 41"/>
          <p:cNvSpPr/>
          <p:nvPr/>
        </p:nvSpPr>
        <p:spPr>
          <a:xfrm>
            <a:off x="1800725" y="4666975"/>
            <a:ext cx="902592" cy="902592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03</a:t>
            </a:r>
            <a:endParaRPr lang="zh-CN" altLang="en-US" sz="3200" dirty="0"/>
          </a:p>
        </p:txBody>
      </p:sp>
      <p:sp>
        <p:nvSpPr>
          <p:cNvPr id="43" name="椭圆 42"/>
          <p:cNvSpPr/>
          <p:nvPr/>
        </p:nvSpPr>
        <p:spPr>
          <a:xfrm>
            <a:off x="6679620" y="4666975"/>
            <a:ext cx="902592" cy="902592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04</a:t>
            </a:r>
            <a:endParaRPr lang="zh-CN" altLang="en-US" sz="32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2883963" y="3334342"/>
            <a:ext cx="253177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2883963" y="5445725"/>
            <a:ext cx="253177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7588484" y="5445725"/>
            <a:ext cx="253177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7607249" y="3334342"/>
            <a:ext cx="253177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1518286" y="4236133"/>
            <a:ext cx="939586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项目背景 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行业痛点 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  <a:sym typeface="+mn-ea"/>
              </a:rPr>
              <a:t>政策支持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  <a:sym typeface="+mn-ea"/>
              </a:rPr>
              <a:t>市场规模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37150" y="1906159"/>
            <a:ext cx="484268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10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行业与市场</a:t>
            </a:r>
            <a:endParaRPr kumimoji="0" lang="zh-CN" altLang="en-US" sz="5400" b="1" i="0" u="none" strike="noStrike" kern="1200" cap="none" spc="10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79707" y="3023226"/>
            <a:ext cx="395756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包装设备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·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百万市场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85390" y="2051685"/>
            <a:ext cx="1920875" cy="1568450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Book" panose="02000503020000020003" pitchFamily="2" charset="0"/>
                <a:ea typeface="华文中宋" panose="02010600040101010101" pitchFamily="2" charset="-122"/>
                <a:cs typeface="+mn-cs"/>
              </a:rPr>
              <a:t>01</a:t>
            </a:r>
            <a:endParaRPr kumimoji="0" lang="en-US" altLang="zh-CN" sz="9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enir Book" panose="02000503020000020003" pitchFamily="2" charset="0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15866" y="4733575"/>
            <a:ext cx="233172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Industry background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30752" y="4747663"/>
            <a:ext cx="22529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Market opportunities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280482" y="4720231"/>
            <a:ext cx="20370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IE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Policy advantages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972681" y="4742574"/>
            <a:ext cx="13512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Market size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631733" y="1980837"/>
            <a:ext cx="1920875" cy="1568450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Book" panose="02000503020000020003" pitchFamily="2" charset="0"/>
                <a:ea typeface="华文中宋" panose="02010600040101010101" pitchFamily="2" charset="-122"/>
                <a:cs typeface="+mn-cs"/>
              </a:rPr>
              <a:t>02</a:t>
            </a:r>
            <a:endParaRPr kumimoji="0" lang="en-US" altLang="zh-CN" sz="9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enir Book" panose="02000503020000020003" pitchFamily="2" charset="0"/>
              <a:ea typeface="华文中宋" panose="02010600040101010101" pitchFamily="2" charset="-122"/>
              <a:cs typeface="+mn-cs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369329" y="1830031"/>
            <a:ext cx="4842504" cy="1832950"/>
            <a:chOff x="3918755" y="1843366"/>
            <a:chExt cx="4842504" cy="1832950"/>
          </a:xfrm>
        </p:grpSpPr>
        <p:sp>
          <p:nvSpPr>
            <p:cNvPr id="4" name="文本框 3"/>
            <p:cNvSpPr txBox="1"/>
            <p:nvPr/>
          </p:nvSpPr>
          <p:spPr>
            <a:xfrm>
              <a:off x="3918755" y="1843366"/>
              <a:ext cx="48425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5400" b="1" i="0" u="none" strike="noStrike" kern="1200" cap="none" spc="100" normalizeH="0" baseline="0" noProof="0" dirty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/>
                  <a:ea typeface="仿宋" panose="02010609060101010101" charset="-122"/>
                  <a:cs typeface="+mn-cs"/>
                </a:rPr>
                <a:t>技术与产品</a:t>
              </a:r>
              <a:endParaRPr kumimoji="0" lang="zh-CN" altLang="en-US" sz="5400" b="1" i="0" u="none" strike="noStrike" kern="1200" cap="none" spc="10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386555" y="3092751"/>
              <a:ext cx="3957422" cy="583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首家供应</a:t>
              </a: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·</a:t>
              </a: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优势明显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endParaRPr>
            </a:p>
          </p:txBody>
        </p:sp>
      </p:grpSp>
      <p:sp>
        <p:nvSpPr>
          <p:cNvPr id="10" name="文本框 8"/>
          <p:cNvSpPr txBox="1"/>
          <p:nvPr/>
        </p:nvSpPr>
        <p:spPr>
          <a:xfrm>
            <a:off x="1655064" y="4249288"/>
            <a:ext cx="93935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  <a:sym typeface="+mn-ea"/>
              </a:rPr>
              <a:t>产品介绍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  <a:sym typeface="+mn-ea"/>
              </a:rPr>
              <a:t>竞品分析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  <a:sym typeface="+mn-ea"/>
              </a:rPr>
              <a:t>产品优势 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  <a:sym typeface="+mn-ea"/>
              </a:rPr>
              <a:t>|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  <a:sym typeface="+mn-ea"/>
              </a:rPr>
              <a:t>媒体报道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92224" y="4801098"/>
            <a:ext cx="21386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P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roduct description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64368" y="4827613"/>
            <a:ext cx="2290203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dirty="0">
                <a:solidFill>
                  <a:srgbClr val="000000"/>
                </a:solidFill>
              </a:rPr>
              <a:t>Competitor analysis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39658" y="4827613"/>
            <a:ext cx="21005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Product advantage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909961" y="4801098"/>
            <a:ext cx="1579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IE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Media reports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007005" y="2867487"/>
            <a:ext cx="356715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343543" y="1835335"/>
            <a:ext cx="4842504" cy="1832282"/>
            <a:chOff x="3892969" y="1810570"/>
            <a:chExt cx="4842504" cy="1832282"/>
          </a:xfrm>
        </p:grpSpPr>
        <p:sp>
          <p:nvSpPr>
            <p:cNvPr id="4" name="文本框 3"/>
            <p:cNvSpPr txBox="1"/>
            <p:nvPr/>
          </p:nvSpPr>
          <p:spPr>
            <a:xfrm>
              <a:off x="3892969" y="1810570"/>
              <a:ext cx="48425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CN" altLang="en-US" sz="5400" b="1" spc="100" dirty="0">
                  <a:solidFill>
                    <a:schemeClr val="accent1">
                      <a:lumMod val="50000"/>
                    </a:schemeClr>
                  </a:solidFill>
                </a:rPr>
                <a:t>团队与运营</a:t>
              </a:r>
              <a:endParaRPr kumimoji="0" lang="zh-CN" altLang="en-US" sz="5400" b="1" i="0" u="none" strike="noStrike" kern="1200" cap="none" spc="10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335510" y="3058077"/>
              <a:ext cx="39574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良好运营</a:t>
              </a: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·</a:t>
              </a: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结构合理</a:t>
              </a:r>
              <a:endPara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1977793" y="4323391"/>
            <a:ext cx="912685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国内案例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/>
                <a:ea typeface="仿宋" panose="02010609060101010101" charset="-122"/>
              </a:rPr>
              <a:t>国外案例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团队成员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创业顾问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85873" y="4906956"/>
            <a:ext cx="19354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IE" altLang="zh-CN" dirty="0">
                <a:solidFill>
                  <a:srgbClr val="000000"/>
                </a:solidFill>
              </a:rPr>
              <a:t>China application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011864" y="4906956"/>
            <a:ext cx="3051126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IE" altLang="zh-CN" dirty="0">
                <a:solidFill>
                  <a:srgbClr val="000000"/>
                </a:solidFill>
              </a:rPr>
              <a:t>Business Consultant</a:t>
            </a:r>
            <a:r>
              <a:rPr lang="en-US" altLang="zh-CN" dirty="0">
                <a:solidFill>
                  <a:srgbClr val="000000"/>
                </a:solidFill>
              </a:rPr>
              <a:t>s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30892" y="4906956"/>
            <a:ext cx="16941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Core members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81318" y="4906956"/>
            <a:ext cx="2214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IE" altLang="zh-CN" dirty="0">
                <a:solidFill>
                  <a:srgbClr val="000000"/>
                </a:solidFill>
              </a:rPr>
              <a:t>Pakistan application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31733" y="1980837"/>
            <a:ext cx="1920875" cy="1568450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Book" panose="02000503020000020003" pitchFamily="2" charset="0"/>
                <a:ea typeface="华文中宋" panose="02010600040101010101" pitchFamily="2" charset="-122"/>
                <a:cs typeface="+mn-cs"/>
              </a:rPr>
              <a:t>03</a:t>
            </a:r>
            <a:endParaRPr kumimoji="0" lang="en-US" altLang="zh-CN" sz="9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enir Book" panose="02000503020000020003" pitchFamily="2" charset="0"/>
              <a:ea typeface="华文中宋" panose="02010600040101010101" pitchFamily="2" charset="-122"/>
              <a:cs typeface="+mn-cs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007006" y="2929631"/>
            <a:ext cx="356715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2631733" y="1980837"/>
            <a:ext cx="1920875" cy="1568450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Book" panose="02000503020000020003" pitchFamily="2" charset="0"/>
                <a:ea typeface="华文中宋" panose="02010600040101010101" pitchFamily="2" charset="-122"/>
                <a:cs typeface="+mn-cs"/>
              </a:rPr>
              <a:t>04</a:t>
            </a:r>
            <a:endParaRPr kumimoji="0" lang="en-US" altLang="zh-CN" sz="9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enir Book" panose="02000503020000020003" pitchFamily="2" charset="0"/>
              <a:ea typeface="华文中宋" panose="02010600040101010101" pitchFamily="2" charset="-122"/>
              <a:cs typeface="+mn-cs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396248" y="1829644"/>
            <a:ext cx="4842504" cy="1801015"/>
            <a:chOff x="3892969" y="1792814"/>
            <a:chExt cx="4842504" cy="1801015"/>
          </a:xfrm>
        </p:grpSpPr>
        <p:sp>
          <p:nvSpPr>
            <p:cNvPr id="4" name="文本框 3"/>
            <p:cNvSpPr txBox="1"/>
            <p:nvPr/>
          </p:nvSpPr>
          <p:spPr>
            <a:xfrm>
              <a:off x="3892969" y="1792814"/>
              <a:ext cx="48425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5400" b="1" i="0" u="none" strike="noStrike" kern="1200" cap="none" spc="100" normalizeH="0" baseline="0" noProof="0" dirty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/>
                  <a:ea typeface="仿宋" panose="02010609060101010101" charset="-122"/>
                  <a:cs typeface="+mn-cs"/>
                </a:rPr>
                <a:t>财务与战略</a:t>
              </a:r>
              <a:endParaRPr kumimoji="0" lang="zh-CN" altLang="en-US" sz="5400" b="1" i="0" u="none" strike="noStrike" kern="1200" cap="none" spc="10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361296" y="3009054"/>
              <a:ext cx="39574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科学融资</a:t>
              </a: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·</a:t>
              </a: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仿宋" panose="02010609060101010101" charset="-122"/>
                  <a:ea typeface="仿宋" panose="02010609060101010101" charset="-122"/>
                  <a:cs typeface="+mn-cs"/>
                </a:rPr>
                <a:t>长远未来</a:t>
              </a:r>
              <a:endPara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endParaRPr>
            </a:p>
          </p:txBody>
        </p:sp>
      </p:grpSp>
      <p:sp>
        <p:nvSpPr>
          <p:cNvPr id="10" name="文本框 8"/>
          <p:cNvSpPr txBox="1"/>
          <p:nvPr/>
        </p:nvSpPr>
        <p:spPr>
          <a:xfrm>
            <a:off x="1821833" y="4364707"/>
            <a:ext cx="912685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商业模式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/>
                <a:ea typeface="仿宋" panose="02010609060101010101" charset="-122"/>
              </a:rPr>
              <a:t>营销策略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融资计划 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|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发展规划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30711" y="4949482"/>
            <a:ext cx="17957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B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usiness model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99669" y="4949482"/>
            <a:ext cx="21005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Financing planning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636302" y="4949482"/>
            <a:ext cx="20243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仿宋" panose="02010609060101010101" charset="-122"/>
                <a:cs typeface="+mn-cs"/>
              </a:rPr>
              <a:t>Development plan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01515" y="4949482"/>
            <a:ext cx="20624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dirty="0">
                <a:solidFill>
                  <a:srgbClr val="000000"/>
                </a:solidFill>
              </a:rPr>
              <a:t>marketing strategy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仿宋" panose="02010609060101010101" charset="-122"/>
              <a:cs typeface="+mn-cs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5007006" y="2894120"/>
            <a:ext cx="356715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仿宋"/>
        <a:cs typeface=""/>
      </a:majorFont>
      <a:minorFont>
        <a:latin typeface="Arial"/>
        <a:ea typeface="仿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ppt2426</Template>
  <TotalTime>0</TotalTime>
  <Words>517</Words>
  <Application>WPS 演示</Application>
  <PresentationFormat>宽屏</PresentationFormat>
  <Paragraphs>84</Paragraphs>
  <Slides>5</Slides>
  <Notes>18</Notes>
  <HiddenSlides>0</HiddenSlides>
  <MMClips>1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20" baseType="lpstr">
      <vt:lpstr>Arial</vt:lpstr>
      <vt:lpstr>宋体</vt:lpstr>
      <vt:lpstr>Wingdings</vt:lpstr>
      <vt:lpstr>仿宋</vt:lpstr>
      <vt:lpstr>Wingdings</vt:lpstr>
      <vt:lpstr>微软雅黑</vt:lpstr>
      <vt:lpstr>Impact</vt:lpstr>
      <vt:lpstr>Arial</vt:lpstr>
      <vt:lpstr>Avenir Book</vt:lpstr>
      <vt:lpstr>Yu Gothic UI</vt:lpstr>
      <vt:lpstr>华文中宋</vt:lpstr>
      <vt:lpstr>Arial Unicode MS</vt:lpstr>
      <vt:lpstr>Calibri</vt:lpstr>
      <vt:lpstr>等线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79237</dc:creator>
  <cp:lastModifiedBy>paul</cp:lastModifiedBy>
  <cp:revision>243</cp:revision>
  <dcterms:created xsi:type="dcterms:W3CDTF">2019-06-19T02:08:00Z</dcterms:created>
  <dcterms:modified xsi:type="dcterms:W3CDTF">2021-01-20T03:36:28Z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